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50" r:id="rId5"/>
    <p:sldMasterId id="2147483652" r:id="rId6"/>
    <p:sldMasterId id="2147483665" r:id="rId7"/>
  </p:sldMasterIdLst>
  <p:notesMasterIdLst>
    <p:notesMasterId r:id="rId26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5" roundtripDataSignature="AMtx7mixhl9Bzr0ITWjRNVF6BZe4rZ4I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67D75-E2CC-41FC-AD7C-CABFBF6AFBAC}" v="2" dt="2022-02-07T23:14:43.856"/>
    <p1510:client id="{4629E42E-92C4-4EBB-A8FC-3FF9D31F3EDD}" v="37" dt="2022-02-07T23:23:15.093"/>
    <p1510:client id="{F005C361-1792-4F8C-ADA9-18B74A15984A}" v="3" dt="2022-02-07T23:15:52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font" Target="fonts/font8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customschemas.google.com/relationships/presentationmetadata" Target="meta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7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us Ruescas Junior" userId="S::rm83146@fiap.com.br::0bc3db2e-8ef4-466b-81c7-44a8c13dda75" providerId="AD" clId="Web-{3EC67D75-E2CC-41FC-AD7C-CABFBF6AFBAC}"/>
    <pc:docChg chg="modSld">
      <pc:chgData name="Jesus Ruescas Junior" userId="S::rm83146@fiap.com.br::0bc3db2e-8ef4-466b-81c7-44a8c13dda75" providerId="AD" clId="Web-{3EC67D75-E2CC-41FC-AD7C-CABFBF6AFBAC}" dt="2022-02-07T23:14:43.856" v="1" actId="20577"/>
      <pc:docMkLst>
        <pc:docMk/>
      </pc:docMkLst>
      <pc:sldChg chg="modSp">
        <pc:chgData name="Jesus Ruescas Junior" userId="S::rm83146@fiap.com.br::0bc3db2e-8ef4-466b-81c7-44a8c13dda75" providerId="AD" clId="Web-{3EC67D75-E2CC-41FC-AD7C-CABFBF6AFBAC}" dt="2022-02-07T23:14:43.856" v="1" actId="20577"/>
        <pc:sldMkLst>
          <pc:docMk/>
          <pc:sldMk cId="0" sldId="263"/>
        </pc:sldMkLst>
        <pc:spChg chg="mod">
          <ac:chgData name="Jesus Ruescas Junior" userId="S::rm83146@fiap.com.br::0bc3db2e-8ef4-466b-81c7-44a8c13dda75" providerId="AD" clId="Web-{3EC67D75-E2CC-41FC-AD7C-CABFBF6AFBAC}" dt="2022-02-07T23:14:43.856" v="1" actId="20577"/>
          <ac:spMkLst>
            <pc:docMk/>
            <pc:sldMk cId="0" sldId="263"/>
            <ac:spMk id="157" creationId="{00000000-0000-0000-0000-000000000000}"/>
          </ac:spMkLst>
        </pc:spChg>
      </pc:sldChg>
    </pc:docChg>
  </pc:docChgLst>
  <pc:docChgLst>
    <pc:chgData name="MARIANA DA ROZ PEREIRA" userId="S::rm82322@fiap.com.br::20a5a83a-b07b-4897-ba3e-f3512f03a6b6" providerId="AD" clId="Web-{F005C361-1792-4F8C-ADA9-18B74A15984A}"/>
    <pc:docChg chg="modSld">
      <pc:chgData name="MARIANA DA ROZ PEREIRA" userId="S::rm82322@fiap.com.br::20a5a83a-b07b-4897-ba3e-f3512f03a6b6" providerId="AD" clId="Web-{F005C361-1792-4F8C-ADA9-18B74A15984A}" dt="2022-02-07T23:15:52.632" v="2" actId="20577"/>
      <pc:docMkLst>
        <pc:docMk/>
      </pc:docMkLst>
      <pc:sldChg chg="modSp">
        <pc:chgData name="MARIANA DA ROZ PEREIRA" userId="S::rm82322@fiap.com.br::20a5a83a-b07b-4897-ba3e-f3512f03a6b6" providerId="AD" clId="Web-{F005C361-1792-4F8C-ADA9-18B74A15984A}" dt="2022-02-07T23:15:52.632" v="2" actId="20577"/>
        <pc:sldMkLst>
          <pc:docMk/>
          <pc:sldMk cId="0" sldId="263"/>
        </pc:sldMkLst>
        <pc:spChg chg="mod">
          <ac:chgData name="MARIANA DA ROZ PEREIRA" userId="S::rm82322@fiap.com.br::20a5a83a-b07b-4897-ba3e-f3512f03a6b6" providerId="AD" clId="Web-{F005C361-1792-4F8C-ADA9-18B74A15984A}" dt="2022-02-07T23:15:52.632" v="2" actId="20577"/>
          <ac:spMkLst>
            <pc:docMk/>
            <pc:sldMk cId="0" sldId="263"/>
            <ac:spMk id="157" creationId="{00000000-0000-0000-0000-000000000000}"/>
          </ac:spMkLst>
        </pc:spChg>
      </pc:sldChg>
    </pc:docChg>
  </pc:docChgLst>
  <pc:docChgLst>
    <pc:chgData name="Kenzo Ishibashi" userId="S::rm83641@fiap.com.br::9e92e964-ec50-4a42-8b4f-9db68856345e" providerId="AD" clId="Web-{4629E42E-92C4-4EBB-A8FC-3FF9D31F3EDD}"/>
    <pc:docChg chg="modSld">
      <pc:chgData name="Kenzo Ishibashi" userId="S::rm83641@fiap.com.br::9e92e964-ec50-4a42-8b4f-9db68856345e" providerId="AD" clId="Web-{4629E42E-92C4-4EBB-A8FC-3FF9D31F3EDD}" dt="2022-02-07T23:23:15.093" v="36" actId="20577"/>
      <pc:docMkLst>
        <pc:docMk/>
      </pc:docMkLst>
      <pc:sldChg chg="modSp">
        <pc:chgData name="Kenzo Ishibashi" userId="S::rm83641@fiap.com.br::9e92e964-ec50-4a42-8b4f-9db68856345e" providerId="AD" clId="Web-{4629E42E-92C4-4EBB-A8FC-3FF9D31F3EDD}" dt="2022-02-07T23:23:15.093" v="36" actId="20577"/>
        <pc:sldMkLst>
          <pc:docMk/>
          <pc:sldMk cId="0" sldId="263"/>
        </pc:sldMkLst>
        <pc:spChg chg="mod">
          <ac:chgData name="Kenzo Ishibashi" userId="S::rm83641@fiap.com.br::9e92e964-ec50-4a42-8b4f-9db68856345e" providerId="AD" clId="Web-{4629E42E-92C4-4EBB-A8FC-3FF9D31F3EDD}" dt="2022-02-07T23:23:15.093" v="36" actId="20577"/>
          <ac:spMkLst>
            <pc:docMk/>
            <pc:sldMk cId="0" sldId="263"/>
            <ac:spMk id="15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3903fcd6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c3903fcd6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c3903fcd6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0183cbf1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c0183cbf1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c0183cbf17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3903fcd6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c3903fcd6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gc3903fcd67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3903fcd6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c3903fcd6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c3903fcd67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3903fcd6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c3903fcd6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c3903fcd67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3903fcd6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gc3903fcd6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3903fcd67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c3903fcd67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0183cbf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gc0183cbf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2d1c8d7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12d1c8d7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12d1c8d78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2d1c8d78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12d1c8d78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4039" y="3081534"/>
            <a:ext cx="5783223" cy="68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9"/>
          <p:cNvSpPr txBox="1">
            <a:spLocks noGrp="1"/>
          </p:cNvSpPr>
          <p:nvPr>
            <p:ph type="title"/>
          </p:nvPr>
        </p:nvSpPr>
        <p:spPr>
          <a:xfrm>
            <a:off x="1424539" y="2857500"/>
            <a:ext cx="62949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>
            <a:spLocks noGrp="1"/>
          </p:cNvSpPr>
          <p:nvPr>
            <p:ph type="title"/>
          </p:nvPr>
        </p:nvSpPr>
        <p:spPr>
          <a:xfrm>
            <a:off x="914400" y="740277"/>
            <a:ext cx="7469188" cy="47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body" idx="1"/>
          </p:nvPr>
        </p:nvSpPr>
        <p:spPr>
          <a:xfrm>
            <a:off x="914400" y="4677443"/>
            <a:ext cx="7469188" cy="125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50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2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2d1c8d789_0_85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112d1c8d789_0_8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112d1c8d789_0_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112d1c8d789_0_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2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body" idx="1"/>
          </p:nvPr>
        </p:nvSpPr>
        <p:spPr>
          <a:xfrm>
            <a:off x="933651" y="1600200"/>
            <a:ext cx="744346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4"/>
          <p:cNvSpPr txBox="1">
            <a:spLocks noGrp="1"/>
          </p:cNvSpPr>
          <p:nvPr>
            <p:ph type="body" idx="1"/>
          </p:nvPr>
        </p:nvSpPr>
        <p:spPr>
          <a:xfrm>
            <a:off x="3868103" y="1421810"/>
            <a:ext cx="4380748" cy="487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44" descr="caomputado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734" y="1421810"/>
            <a:ext cx="3062891" cy="273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4" descr="chicar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23741">
            <a:off x="2055756" y="3444240"/>
            <a:ext cx="1559560" cy="165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4" descr="livro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87626">
            <a:off x="648591" y="4397170"/>
            <a:ext cx="2064240" cy="170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4"/>
          <p:cNvSpPr txBox="1"/>
          <p:nvPr/>
        </p:nvSpPr>
        <p:spPr>
          <a:xfrm>
            <a:off x="947123" y="736043"/>
            <a:ext cx="6801557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sz="2800" b="1" i="0" u="none" strike="noStrike" cap="non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4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3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197" cy="39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body" idx="1"/>
          </p:nvPr>
        </p:nvSpPr>
        <p:spPr>
          <a:xfrm>
            <a:off x="765379" y="1316730"/>
            <a:ext cx="748347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body" idx="2"/>
          </p:nvPr>
        </p:nvSpPr>
        <p:spPr>
          <a:xfrm>
            <a:off x="765379" y="2174875"/>
            <a:ext cx="76182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43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914399" y="721027"/>
            <a:ext cx="7305575" cy="47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>
            <a:spLocks noGrp="1"/>
          </p:cNvSpPr>
          <p:nvPr>
            <p:ph type="pic" idx="2"/>
          </p:nvPr>
        </p:nvSpPr>
        <p:spPr>
          <a:xfrm>
            <a:off x="914400" y="1600199"/>
            <a:ext cx="2875280" cy="4249172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8"/>
          <p:cNvSpPr txBox="1">
            <a:spLocks noGrp="1"/>
          </p:cNvSpPr>
          <p:nvPr>
            <p:ph type="body" idx="1"/>
          </p:nvPr>
        </p:nvSpPr>
        <p:spPr>
          <a:xfrm>
            <a:off x="4158114" y="1600200"/>
            <a:ext cx="4207871" cy="293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8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8"/>
          <p:cNvSpPr txBox="1"/>
          <p:nvPr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SHORT BIO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8"/>
          <p:cNvSpPr/>
          <p:nvPr/>
        </p:nvSpPr>
        <p:spPr>
          <a:xfrm>
            <a:off x="3789680" y="4672530"/>
            <a:ext cx="4576305" cy="119609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8"/>
          <p:cNvSpPr txBox="1">
            <a:spLocks noGrp="1"/>
          </p:cNvSpPr>
          <p:nvPr>
            <p:ph type="body" idx="3"/>
          </p:nvPr>
        </p:nvSpPr>
        <p:spPr>
          <a:xfrm>
            <a:off x="4090988" y="4792663"/>
            <a:ext cx="3868737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/>
          <p:nvPr/>
        </p:nvSpPr>
        <p:spPr>
          <a:xfrm rot="-5400000">
            <a:off x="3493922" y="4970503"/>
            <a:ext cx="358752" cy="241676"/>
          </a:xfrm>
          <a:prstGeom prst="triangle">
            <a:avLst>
              <a:gd name="adj" fmla="val 50000"/>
            </a:avLst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/>
          </p:nvPr>
        </p:nvSpPr>
        <p:spPr>
          <a:xfrm>
            <a:off x="914400" y="749902"/>
            <a:ext cx="7392202" cy="47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 txBox="1">
            <a:spLocks noGrp="1"/>
          </p:cNvSpPr>
          <p:nvPr>
            <p:ph type="body" idx="1"/>
          </p:nvPr>
        </p:nvSpPr>
        <p:spPr>
          <a:xfrm>
            <a:off x="914400" y="1750228"/>
            <a:ext cx="7238198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8"/>
          <p:cNvSpPr txBox="1">
            <a:spLocks noGrp="1"/>
          </p:cNvSpPr>
          <p:nvPr>
            <p:ph type="body" idx="2"/>
          </p:nvPr>
        </p:nvSpPr>
        <p:spPr>
          <a:xfrm>
            <a:off x="914400" y="2319338"/>
            <a:ext cx="7238198" cy="160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body" idx="3"/>
          </p:nvPr>
        </p:nvSpPr>
        <p:spPr>
          <a:xfrm>
            <a:off x="914400" y="4215012"/>
            <a:ext cx="7238198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8"/>
          <p:cNvSpPr txBox="1">
            <a:spLocks noGrp="1"/>
          </p:cNvSpPr>
          <p:nvPr>
            <p:ph type="body" idx="4"/>
          </p:nvPr>
        </p:nvSpPr>
        <p:spPr>
          <a:xfrm>
            <a:off x="914400" y="4784122"/>
            <a:ext cx="7238198" cy="160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8"/>
          <p:cNvSpPr txBox="1"/>
          <p:nvPr/>
        </p:nvSpPr>
        <p:spPr>
          <a:xfrm>
            <a:off x="947124" y="745668"/>
            <a:ext cx="4870522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CONTEÚDO DO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8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039" y="3081534"/>
            <a:ext cx="5783223" cy="68223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5"/>
          <p:cNvPicPr preferRelativeResize="0"/>
          <p:nvPr/>
        </p:nvPicPr>
        <p:blipFill rotWithShape="1">
          <a:blip r:embed="rId3">
            <a:alphaModFix/>
          </a:blip>
          <a:srcRect l="21776" r="21705"/>
          <a:stretch/>
        </p:blipFill>
        <p:spPr>
          <a:xfrm>
            <a:off x="-5825" y="2034073"/>
            <a:ext cx="9155651" cy="27898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5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5"/>
          <p:cNvSpPr txBox="1"/>
          <p:nvPr/>
        </p:nvSpPr>
        <p:spPr>
          <a:xfrm>
            <a:off x="632919" y="6295596"/>
            <a:ext cx="3617077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Versão 6 – Fevereiro/2020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5"/>
          <p:cNvSpPr txBox="1"/>
          <p:nvPr/>
        </p:nvSpPr>
        <p:spPr>
          <a:xfrm>
            <a:off x="1006056" y="2770244"/>
            <a:ext cx="7166918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 EM ANÁLISE E DESENVOLVIMENTO DE SISTEMAS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8377119" y="6199266"/>
            <a:ext cx="439223" cy="27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35"/>
          <p:cNvSpPr/>
          <p:nvPr/>
        </p:nvSpPr>
        <p:spPr>
          <a:xfrm flipH="1">
            <a:off x="759004" y="2895819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1"/>
          </p:nvPr>
        </p:nvSpPr>
        <p:spPr>
          <a:xfrm>
            <a:off x="933651" y="1600200"/>
            <a:ext cx="744346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7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7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7"/>
          <p:cNvSpPr/>
          <p:nvPr/>
        </p:nvSpPr>
        <p:spPr>
          <a:xfrm>
            <a:off x="8377119" y="6199266"/>
            <a:ext cx="439223" cy="27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37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508" y="333716"/>
            <a:ext cx="975616" cy="26701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1"/>
          <p:cNvSpPr/>
          <p:nvPr/>
        </p:nvSpPr>
        <p:spPr>
          <a:xfrm>
            <a:off x="8377119" y="6199266"/>
            <a:ext cx="439223" cy="27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41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oshta/detecting-road-featur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&amp;feature=emb_log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&amp;feature=emb_log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BFzu9m52s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-aQO9XD1g&amp;feature=emb_log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collection/ai/move-mirror/view/mirro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eachablemachine.withgoogle.com/" TargetMode="External"/><Relationship Id="rId5" Type="http://schemas.openxmlformats.org/officeDocument/2006/relationships/hyperlink" Target="https://docs.opencv.org/3.4/df/d6c/tutorial_js_face_detection_camera.html" TargetMode="External"/><Relationship Id="rId4" Type="http://schemas.openxmlformats.org/officeDocument/2006/relationships/hyperlink" Target="https://storage.googleapis.com/tfjs-examples/webcam-transfer-learning/dist/index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://www.youtube.com/watch?v=EkqhIeSZGN8" TargetMode="External"/><Relationship Id="rId7" Type="http://schemas.openxmlformats.org/officeDocument/2006/relationships/hyperlink" Target="http://www.youtube.com/watch?v=znwVRa8RSH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hyperlink" Target="http://www.youtube.com/watch?v=y6fS__BI33s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jpeg"/><Relationship Id="rId9" Type="http://schemas.openxmlformats.org/officeDocument/2006/relationships/hyperlink" Target="http://www.youtube.com/watch?v=LNpj__4pSF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rive.google.com/drive/folders/1HrtLCNFSyUQ0nkCwthz7dv5RqcHx7h4t?usp=sharing" TargetMode="External"/><Relationship Id="rId4" Type="http://schemas.openxmlformats.org/officeDocument/2006/relationships/hyperlink" Target="https://www.virtualbox.org/wiki/Download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3903fcd67_0_31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/>
              <a:t>1. Processamento de Imagem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0183cbf17_0_21"/>
          <p:cNvSpPr txBox="1"/>
          <p:nvPr/>
        </p:nvSpPr>
        <p:spPr>
          <a:xfrm>
            <a:off x="0" y="6204075"/>
            <a:ext cx="61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https://github.com/navoshta/detecting-road-features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c0183cbf17_0_21"/>
          <p:cNvSpPr txBox="1"/>
          <p:nvPr/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c0183cbf17_0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50" y="1647874"/>
            <a:ext cx="6856451" cy="38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3903fcd67_0_38"/>
          <p:cNvSpPr txBox="1"/>
          <p:nvPr/>
        </p:nvSpPr>
        <p:spPr>
          <a:xfrm>
            <a:off x="0" y="6204075"/>
            <a:ext cx="61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https://www.youtube.com/watch?v=fKXztwtXaGo&amp;feature=emb_logo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c3903fcd67_0_38"/>
          <p:cNvSpPr txBox="1"/>
          <p:nvPr/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 - Tesla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c3903fcd67_0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435356"/>
            <a:ext cx="8192523" cy="461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3903fcd67_0_47"/>
          <p:cNvSpPr txBox="1"/>
          <p:nvPr/>
        </p:nvSpPr>
        <p:spPr>
          <a:xfrm>
            <a:off x="0" y="6204075"/>
            <a:ext cx="61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https://www.youtube.com/watch?v=fKXztwtXaGo&amp;feature=emb_logo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c3903fcd67_0_47"/>
          <p:cNvSpPr txBox="1"/>
          <p:nvPr/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c3903fcd67_0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435356"/>
            <a:ext cx="8200566" cy="461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/>
          <p:nvPr/>
        </p:nvSpPr>
        <p:spPr>
          <a:xfrm>
            <a:off x="470100" y="662950"/>
            <a:ext cx="827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dk1"/>
                </a:solidFill>
              </a:rPr>
              <a:t>Cognitive and Semantic Computation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7" descr="Kyle McDonald, original - http://vimeo.com/146492001&#10;Andrej Karpathy's &quot;NeuralTalk&quot; modified code&#10;http://pr.ai/post48789" title="NeuralTalk and Walk, recognition, text description of the image while walki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4238" y="2299875"/>
            <a:ext cx="5373224" cy="40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3903fcd67_0_54"/>
          <p:cNvSpPr txBox="1"/>
          <p:nvPr/>
        </p:nvSpPr>
        <p:spPr>
          <a:xfrm>
            <a:off x="0" y="6204075"/>
            <a:ext cx="61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https://www.youtube.com/watch?v=wE-aQO9XD1g&amp;feature=emb_logo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c3903fcd67_0_54"/>
          <p:cNvSpPr txBox="1"/>
          <p:nvPr/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 - Rover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c3903fcd67_0_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435356"/>
            <a:ext cx="8114868" cy="461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O que é visão computacional?</a:t>
            </a:r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044885"/>
            <a:ext cx="8839201" cy="2918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0" y="6457800"/>
            <a:ext cx="814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http://vision.stanford.edu/teaching/cs131_fall1516/lectures/lecture1_introduction_cs131.pdf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3903fcd67_0_218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Algumas aplicações </a:t>
            </a:r>
            <a:endParaRPr/>
          </a:p>
        </p:txBody>
      </p:sp>
      <p:sp>
        <p:nvSpPr>
          <p:cNvPr id="235" name="Google Shape;235;gc3903fcd67_0_218"/>
          <p:cNvSpPr txBox="1"/>
          <p:nvPr/>
        </p:nvSpPr>
        <p:spPr>
          <a:xfrm>
            <a:off x="555850" y="3228900"/>
            <a:ext cx="810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https://experiments.withgoogle.com/collection/ai/move-mirror/view/mirror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c3903fcd67_0_218"/>
          <p:cNvSpPr txBox="1"/>
          <p:nvPr/>
        </p:nvSpPr>
        <p:spPr>
          <a:xfrm>
            <a:off x="555850" y="2597700"/>
            <a:ext cx="78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https://storage.googleapis.com/tfjs-examples/webcam-transfer-learning/dist/index.html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c3903fcd67_0_218"/>
          <p:cNvSpPr txBox="1"/>
          <p:nvPr/>
        </p:nvSpPr>
        <p:spPr>
          <a:xfrm>
            <a:off x="555850" y="3984250"/>
            <a:ext cx="74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https://docs.opencv.org/3.4/df/d6c/tutorial_js_face_detection_camera.html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c3903fcd67_0_218"/>
          <p:cNvSpPr txBox="1"/>
          <p:nvPr/>
        </p:nvSpPr>
        <p:spPr>
          <a:xfrm>
            <a:off x="605150" y="4739600"/>
            <a:ext cx="58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https://teachablemachine.withgoogle.com/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3903fcd67_0_228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/>
              <a:t>Vamos tentar entender o que é uma imagem digital.</a:t>
            </a:r>
            <a:endParaRPr/>
          </a:p>
        </p:txBody>
      </p:sp>
      <p:sp>
        <p:nvSpPr>
          <p:cNvPr id="244" name="Google Shape;244;gc3903fcd67_0_228"/>
          <p:cNvSpPr txBox="1"/>
          <p:nvPr/>
        </p:nvSpPr>
        <p:spPr>
          <a:xfrm>
            <a:off x="435450" y="1849925"/>
            <a:ext cx="8273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Nosso primeiro laboratório: Realizar a instalação da infra e validar se está tudo correto.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Vamos utilizar o notebook </a:t>
            </a:r>
            <a:r>
              <a:rPr lang="pt-BR" sz="2000" b="1">
                <a:solidFill>
                  <a:schemeClr val="dk1"/>
                </a:solidFill>
              </a:rPr>
              <a:t>IntroPID.ipynb </a:t>
            </a:r>
            <a:r>
              <a:rPr lang="pt-BR" sz="2000">
                <a:solidFill>
                  <a:schemeClr val="dk1"/>
                </a:solidFill>
              </a:rPr>
              <a:t>(podemos rodar tanto local como em nuvem, utilizando o google colab). 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880759" y="3004967"/>
            <a:ext cx="6948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Cognitive and Semantics Computing &amp; IoT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880759" y="3853036"/>
            <a:ext cx="36171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PROF. Arnaldo Viana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427050" y="6188100"/>
            <a:ext cx="2394900" cy="50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Fevereiro/202</a:t>
            </a:r>
            <a:r>
              <a:rPr lang="pt-BR"/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088050" y="2827275"/>
            <a:ext cx="55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2505823"/>
            <a:ext cx="8311475" cy="9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2298575"/>
            <a:ext cx="8311475" cy="4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00" y="2349150"/>
            <a:ext cx="8871999" cy="4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880749" y="3429000"/>
            <a:ext cx="7634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>
                <a:solidFill>
                  <a:srgbClr val="FFFFFF"/>
                </a:solidFill>
              </a:rPr>
              <a:t>AI Engineering, Cognitive And Semantic Computation &amp; IoT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880759" y="2883617"/>
            <a:ext cx="6948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3800" b="1">
                <a:solidFill>
                  <a:srgbClr val="FFFFFF"/>
                </a:solidFill>
              </a:rPr>
              <a:t>SISTEMAS DA INFORMAÇÃO</a:t>
            </a:r>
            <a:endParaRPr sz="3800" b="1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pt-BR"/>
              <a:t>AI Engineering, Cognitive and Semantics Computing &amp; IoT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0183cbf17_0_0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O que esperar do nosso curso</a:t>
            </a:r>
            <a:endParaRPr/>
          </a:p>
        </p:txBody>
      </p:sp>
      <p:sp>
        <p:nvSpPr>
          <p:cNvPr id="123" name="Google Shape;123;gc0183cbf17_0_0"/>
          <p:cNvSpPr txBox="1">
            <a:spLocks noGrp="1"/>
          </p:cNvSpPr>
          <p:nvPr>
            <p:ph type="body" idx="1"/>
          </p:nvPr>
        </p:nvSpPr>
        <p:spPr>
          <a:xfrm>
            <a:off x="933651" y="1600200"/>
            <a:ext cx="7443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b="1"/>
              <a:t>Objetivos</a:t>
            </a:r>
            <a:r>
              <a:rPr lang="pt-BR"/>
              <a:t>: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/>
              <a:t>Conhecer as técnicas básicas para manipulação de imagens;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/>
              <a:t>Construir sistemas baseados nos conceitos de Internet das Coisas e Inteligência Artificial com o desenvolvendo sistemas de hardware e software;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/>
              <a:t>Entender e discutir as arquiteturas de diferentes aplicações de IoT e sua interação com sistemas de IA</a:t>
            </a:r>
            <a:endParaRPr/>
          </a:p>
          <a:p>
            <a:pPr marL="74295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Organização do Curso</a:t>
            </a: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1"/>
          </p:nvPr>
        </p:nvSpPr>
        <p:spPr>
          <a:xfrm>
            <a:off x="933650" y="1733349"/>
            <a:ext cx="7443600" cy="4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457200" lvl="0" indent="-32639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1ª Parte: Processamento de Imagem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Conceitos fundamentais (imagem)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Etapas do processamento de imagens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Melhoria de imagens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Detecção de atributos (retas, circunferências)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Pontos característicos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35338"/>
              <a:buNone/>
            </a:pPr>
            <a:endParaRPr/>
          </a:p>
          <a:p>
            <a:pPr marL="457200" lvl="0" indent="-32639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2ª. Parte: Machine Learning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Fundamento do Reconhecimento de Padrões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Conceito de Aprendizagem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Redes Neurais Artificiais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Reconhecimento e detecção de objetos</a:t>
            </a: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35338"/>
              <a:buNone/>
            </a:pPr>
            <a:endParaRPr/>
          </a:p>
          <a:p>
            <a:pPr marL="457200" lvl="0" indent="-32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3ª Parte: Internet das coisas (IoT)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Conceitos fundamentais e perspectivas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Introdução ao uso do Arduino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Sensores e atuadores com Arduíno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Serialização de dados no formato JSON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Comunicação em redes sem fio</a:t>
            </a:r>
            <a:endParaRPr/>
          </a:p>
          <a:p>
            <a:pPr marL="914400" lvl="1" indent="-31241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pt-BR"/>
              <a:t>Plataformas de IoT: conectando dispositivos e aplicações</a:t>
            </a:r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6512150" y="1165600"/>
            <a:ext cx="2531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1ª Semestre</a:t>
            </a:r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6512150" y="3707725"/>
            <a:ext cx="2531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2ª Semestre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2d1c8d789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53001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/>
              <a:t>Projetos passados</a:t>
            </a:r>
            <a:endParaRPr/>
          </a:p>
        </p:txBody>
      </p:sp>
      <p:pic>
        <p:nvPicPr>
          <p:cNvPr id="138" name="Google Shape;138;g112d1c8d789_0_0" descr="###########------IMPORTANTE----------###################3&#10;Importante: Esqueci de comentar no video, mas em uma aplicação real, você não coloca a sua senha! Fiz apenas para demonstração. OK? &#10;&#10;Demonstração de funcionamento de uma camera IP com o protocolo RTSP usando python e OpenCV para detectar face." title="Camera IP + OpenCV + RTSP e detector de fa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1700"/>
            <a:ext cx="2559475" cy="19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12d1c8d789_0_0" title="NAC Final - Cognitive and Semantic Computation and Io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100" y="1421700"/>
            <a:ext cx="4115900" cy="30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2d1c8d789_0_0" descr="Projeto em python que realiza o reconhecimento de íris e detecta a direção dos olhos, em tempo real" title="Cognitive and Semantic Computation &amp; IoT - Demonstração PS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49370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2d1c8d789_0_0" title="NAC 2 Final - Cognitive and Semantic Computation and IoT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96275" y="4257125"/>
            <a:ext cx="2726100" cy="20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O que esperar do nosso curso</a:t>
            </a:r>
            <a:endParaRPr/>
          </a:p>
        </p:txBody>
      </p:sp>
      <p:sp>
        <p:nvSpPr>
          <p:cNvPr id="147" name="Google Shape;147;p4"/>
          <p:cNvSpPr txBox="1">
            <a:spLocks noGrp="1"/>
          </p:cNvSpPr>
          <p:nvPr>
            <p:ph type="body" idx="1"/>
          </p:nvPr>
        </p:nvSpPr>
        <p:spPr>
          <a:xfrm>
            <a:off x="707576" y="1528075"/>
            <a:ext cx="7443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b="1"/>
              <a:t>Dinâmica das aulas</a:t>
            </a:r>
            <a:r>
              <a:rPr lang="pt-BR"/>
              <a:t>: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/>
              <a:t>As aulas terão conteúdos teóricos e práticos.</a:t>
            </a:r>
            <a:endParaRPr/>
          </a:p>
          <a:p>
            <a:pPr marL="74295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pt-BR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1515625" y="3659275"/>
            <a:ext cx="2352900" cy="2394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TEORIA</a:t>
            </a:r>
            <a:endParaRPr sz="3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4902150" y="2562350"/>
            <a:ext cx="2352900" cy="2394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PRÁTICA</a:t>
            </a:r>
            <a:endParaRPr sz="2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2595825" y="2960100"/>
            <a:ext cx="2394900" cy="699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 rot="10800000">
            <a:off x="3667625" y="4965400"/>
            <a:ext cx="2487000" cy="963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2d1c8d789_0_17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/>
              <a:t>Instruções para a instalação da infraestrutura</a:t>
            </a:r>
            <a:endParaRPr/>
          </a:p>
        </p:txBody>
      </p:sp>
      <p:sp>
        <p:nvSpPr>
          <p:cNvPr id="157" name="Google Shape;157;g112d1c8d789_0_17"/>
          <p:cNvSpPr txBox="1">
            <a:spLocks noGrp="1"/>
          </p:cNvSpPr>
          <p:nvPr>
            <p:ph type="body" idx="4294967295"/>
          </p:nvPr>
        </p:nvSpPr>
        <p:spPr>
          <a:xfrm>
            <a:off x="600275" y="1421800"/>
            <a:ext cx="7648500" cy="51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1242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57142"/>
              <a:buChar char="▪"/>
            </a:pPr>
            <a:r>
              <a:rPr lang="pt-BR"/>
              <a:t>Windows: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Fazer o download do </a:t>
            </a:r>
            <a:r>
              <a:rPr lang="pt-BR" err="1"/>
              <a:t>python</a:t>
            </a:r>
            <a:r>
              <a:rPr lang="pt-BR"/>
              <a:t> no site oficial:</a:t>
            </a:r>
            <a:endParaRPr/>
          </a:p>
          <a:p>
            <a:pPr marL="1828800" lvl="3" indent="-30861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–"/>
            </a:pPr>
            <a:r>
              <a:rPr lang="pt-BR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r>
              <a:rPr lang="pt-BR"/>
              <a:t> (selecionar a opção de adicionar o Python ao PATH)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Abrir o </a:t>
            </a:r>
            <a:r>
              <a:rPr lang="pt-BR" err="1"/>
              <a:t>cmd</a:t>
            </a:r>
            <a:r>
              <a:rPr lang="pt-BR"/>
              <a:t> e executar os comandos:</a:t>
            </a:r>
            <a:endParaRPr/>
          </a:p>
          <a:p>
            <a:pPr lvl="3" indent="-308610">
              <a:spcBef>
                <a:spcPts val="320"/>
              </a:spcBef>
              <a:buSzPct val="100000"/>
            </a:pPr>
            <a:r>
              <a:rPr lang="pt-BR" err="1"/>
              <a:t>pip</a:t>
            </a:r>
            <a:r>
              <a:rPr lang="pt-BR"/>
              <a:t> </a:t>
            </a:r>
            <a:r>
              <a:rPr lang="pt-BR" err="1"/>
              <a:t>install</a:t>
            </a:r>
            <a:r>
              <a:rPr lang="pt-BR"/>
              <a:t> </a:t>
            </a:r>
            <a:r>
              <a:rPr lang="pt-BR" err="1"/>
              <a:t>matplotlib</a:t>
            </a:r>
            <a:endParaRPr lang="pt-BR"/>
          </a:p>
          <a:p>
            <a:pPr lvl="3" indent="-308610">
              <a:spcBef>
                <a:spcPts val="320"/>
              </a:spcBef>
              <a:buSzPct val="100000"/>
            </a:pPr>
            <a:r>
              <a:rPr lang="pt-BR" err="1"/>
              <a:t>pip</a:t>
            </a:r>
            <a:r>
              <a:rPr lang="pt-BR"/>
              <a:t> </a:t>
            </a:r>
            <a:r>
              <a:rPr lang="pt-BR" err="1"/>
              <a:t>install</a:t>
            </a:r>
            <a:r>
              <a:rPr lang="pt-BR"/>
              <a:t> </a:t>
            </a:r>
            <a:r>
              <a:rPr lang="pt-BR" err="1"/>
              <a:t>opencv-python</a:t>
            </a:r>
            <a:endParaRPr lang="pt-BR"/>
          </a:p>
          <a:p>
            <a:pPr marL="1828800" lvl="3" indent="-30861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–"/>
            </a:pPr>
            <a:r>
              <a:rPr lang="pt-BR" err="1"/>
              <a:t>pip</a:t>
            </a:r>
            <a:r>
              <a:rPr lang="pt-BR"/>
              <a:t> </a:t>
            </a:r>
            <a:r>
              <a:rPr lang="pt-BR" err="1"/>
              <a:t>install</a:t>
            </a:r>
            <a:r>
              <a:rPr lang="pt-BR"/>
              <a:t> notebook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Alternativa: Não é necessário, </a:t>
            </a:r>
            <a:r>
              <a:rPr lang="pt-BR" err="1"/>
              <a:t>masssss</a:t>
            </a:r>
            <a:r>
              <a:rPr lang="pt-BR"/>
              <a:t>… quem preferir, pode usar o anaconda e criar uma virtual </a:t>
            </a:r>
            <a:r>
              <a:rPr lang="pt-BR" err="1"/>
              <a:t>env</a:t>
            </a:r>
            <a:r>
              <a:rPr lang="pt-BR"/>
              <a:t> para instalar a infra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42857"/>
              <a:buNone/>
            </a:pPr>
            <a:endParaRPr/>
          </a:p>
          <a:p>
            <a:pPr marL="457200" lvl="0" indent="-3530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Linux/</a:t>
            </a:r>
            <a:r>
              <a:rPr lang="pt-BR" err="1"/>
              <a:t>mac</a:t>
            </a:r>
            <a:r>
              <a:rPr lang="pt-BR"/>
              <a:t>: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Só precisa executar “pip3 </a:t>
            </a:r>
            <a:r>
              <a:rPr lang="pt-BR" err="1"/>
              <a:t>install</a:t>
            </a:r>
            <a:r>
              <a:rPr lang="pt-BR"/>
              <a:t> pacote” no terminal.</a:t>
            </a:r>
            <a:endParaRPr/>
          </a:p>
          <a:p>
            <a:pPr marL="137160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42857"/>
              <a:buNone/>
            </a:pPr>
            <a:endParaRPr/>
          </a:p>
          <a:p>
            <a:pPr marL="457200" lvl="0" indent="-35306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VM - Virtual box:</a:t>
            </a:r>
            <a:endParaRPr/>
          </a:p>
          <a:p>
            <a:pPr marL="1371600" lvl="2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Tem uma VM pronta para usar, basta instalar o </a:t>
            </a:r>
            <a:r>
              <a:rPr lang="pt-BR" err="1"/>
              <a:t>VirtualBox</a:t>
            </a:r>
            <a:r>
              <a:rPr lang="pt-BR"/>
              <a:t> e os </a:t>
            </a:r>
            <a:r>
              <a:rPr lang="pt-BR" err="1"/>
              <a:t>extension</a:t>
            </a:r>
            <a:r>
              <a:rPr lang="pt-BR"/>
              <a:t> pack:</a:t>
            </a:r>
            <a:endParaRPr/>
          </a:p>
          <a:p>
            <a:pPr marL="1828800" lvl="3" indent="-30861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ct val="100000"/>
              <a:buChar char="–"/>
            </a:pPr>
            <a:r>
              <a:rPr lang="pt-BR" u="sng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https://www.virtualbox.org/wiki/Downloads</a:t>
            </a:r>
            <a:r>
              <a:rPr lang="pt-BR"/>
              <a:t> (são 2 arquivos para fazer o download)</a:t>
            </a:r>
            <a:endParaRPr/>
          </a:p>
          <a:p>
            <a:pPr lvl="2" indent="-317500">
              <a:spcBef>
                <a:spcPts val="320"/>
              </a:spcBef>
              <a:buSzPct val="100000"/>
            </a:pPr>
            <a:r>
              <a:rPr lang="pt-BR"/>
              <a:t> Fazer o download do arquivo </a:t>
            </a:r>
            <a:r>
              <a:rPr lang="pt-BR" err="1"/>
              <a:t>iot.ova</a:t>
            </a:r>
            <a:r>
              <a:rPr lang="pt-BR"/>
              <a:t> que está no google drive</a:t>
            </a:r>
          </a:p>
          <a:p>
            <a:pPr lvl="3" indent="-301625">
              <a:spcBef>
                <a:spcPts val="0"/>
              </a:spcBef>
              <a:buSzPct val="100000"/>
            </a:pPr>
            <a:r>
              <a:rPr lang="pt-BR" sz="1650" u="sng">
                <a:solidFill>
                  <a:schemeClr val="hlink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https://drive.google.com/drive/folders/1HrtLCNFSyUQ0nkCwthz7dv5RqcHx7h4t?usp=sharing</a:t>
            </a:r>
            <a:r>
              <a:rPr lang="pt-BR" sz="1650"/>
              <a:t> </a:t>
            </a:r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Senha:</a:t>
            </a:r>
            <a:r>
              <a:rPr lang="pt-BR" b="1"/>
              <a:t> </a:t>
            </a:r>
            <a:r>
              <a:rPr lang="pt-BR" b="1" err="1"/>
              <a:t>iot</a:t>
            </a:r>
            <a:endParaRPr lang="pt-BR" b="1"/>
          </a:p>
          <a:p>
            <a: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pt-BR"/>
              <a:t>sugestão: rodar com pelo menos 2 </a:t>
            </a:r>
            <a:r>
              <a:rPr lang="pt-BR" err="1"/>
              <a:t>CPU’s</a:t>
            </a:r>
            <a:r>
              <a:rPr lang="pt-BR"/>
              <a:t> e 4G de </a:t>
            </a:r>
            <a:r>
              <a:rPr lang="pt-BR" err="1"/>
              <a:t>Ram</a:t>
            </a:r>
            <a:endParaRPr lang="pt-BR"/>
          </a:p>
        </p:txBody>
      </p:sp>
      <p:sp>
        <p:nvSpPr>
          <p:cNvPr id="158" name="Google Shape;158;g112d1c8d789_0_17"/>
          <p:cNvSpPr/>
          <p:nvPr/>
        </p:nvSpPr>
        <p:spPr>
          <a:xfrm>
            <a:off x="7586400" y="1079800"/>
            <a:ext cx="1557600" cy="585300"/>
          </a:xfrm>
          <a:prstGeom prst="wedgeEllipseCallout">
            <a:avLst>
              <a:gd name="adj1" fmla="val -23539"/>
              <a:gd name="adj2" fmla="val 9364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Importante!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9" descr="https://blogs.gartner.com/smarterwithgartner/files/2018/08/PR_490866_5_Trends_in_the_Emerging_Tech_Hype_Cycle_2018_Hype_Cycle.png"/>
          <p:cNvPicPr preferRelativeResize="0"/>
          <p:nvPr/>
        </p:nvPicPr>
        <p:blipFill rotWithShape="1">
          <a:blip r:embed="rId3">
            <a:alphaModFix/>
          </a:blip>
          <a:srcRect l="4575" t="10283" r="878" b="20319"/>
          <a:stretch/>
        </p:blipFill>
        <p:spPr>
          <a:xfrm>
            <a:off x="0" y="1735550"/>
            <a:ext cx="8231224" cy="511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/>
          <p:nvPr/>
        </p:nvSpPr>
        <p:spPr>
          <a:xfrm>
            <a:off x="933650" y="697650"/>
            <a:ext cx="81747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/>
              <a:t>OK, mas por que vou estudar isso???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933652" y="1228535"/>
            <a:ext cx="38583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marR="0" lvl="0" indent="-3086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Andrew Ng: a nova eletricidade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▪"/>
            </a:pPr>
            <a:r>
              <a:rPr lang="pt-BR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Gartner Hype Cycle (2018)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31775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409576" y="3579084"/>
            <a:ext cx="1038300" cy="186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1165470" y="3971444"/>
            <a:ext cx="406200" cy="12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2877569" y="3446659"/>
            <a:ext cx="1065900" cy="186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569142" y="3758401"/>
            <a:ext cx="1002600" cy="15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2778830" y="2522333"/>
            <a:ext cx="719100" cy="186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2509375" y="4949575"/>
            <a:ext cx="629100" cy="2466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447800" y="4949575"/>
            <a:ext cx="676200" cy="369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2461976" y="2066230"/>
            <a:ext cx="1309800" cy="186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409576" y="2609784"/>
            <a:ext cx="1299600" cy="5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2870816" y="3302567"/>
            <a:ext cx="627000" cy="1680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2778830" y="2390423"/>
            <a:ext cx="488100" cy="1233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1127370" y="3941955"/>
            <a:ext cx="488100" cy="2205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6144000" y="511375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Visão computacional, IA e IoT na crista da onda</a:t>
            </a:r>
            <a:endParaRPr sz="17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ersonalizar design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47E37EC11C8246B76D75C67DE7970E" ma:contentTypeVersion="5" ma:contentTypeDescription="Crie um novo documento." ma:contentTypeScope="" ma:versionID="fca60b0bd11039ac5cdac2862ea5a516">
  <xsd:schema xmlns:xsd="http://www.w3.org/2001/XMLSchema" xmlns:xs="http://www.w3.org/2001/XMLSchema" xmlns:p="http://schemas.microsoft.com/office/2006/metadata/properties" xmlns:ns2="a6194295-1792-4b63-878c-b29c2ff82726" targetNamespace="http://schemas.microsoft.com/office/2006/metadata/properties" ma:root="true" ma:fieldsID="3d5f2c27d44a25751f053ca529f92b8c" ns2:_="">
    <xsd:import namespace="a6194295-1792-4b63-878c-b29c2ff827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314780-5554-4CCF-B08E-EA0F5B232D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122A43-AA3F-4AB3-9DCA-4DDBB38525A6}">
  <ds:schemaRefs>
    <ds:schemaRef ds:uri="a6194295-1792-4b63-878c-b29c2ff827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B631A8-763F-4BF6-ACEF-4CBC9C19687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Default Theme</vt:lpstr>
      <vt:lpstr>1_Personalizar design</vt:lpstr>
      <vt:lpstr>Office Theme</vt:lpstr>
      <vt:lpstr>2_Personalizar design</vt:lpstr>
      <vt:lpstr>PowerPoint Presentation</vt:lpstr>
      <vt:lpstr>PowerPoint Presentation</vt:lpstr>
      <vt:lpstr>AI Engineering, Cognitive and Semantics Computing &amp; IoT</vt:lpstr>
      <vt:lpstr>O que esperar do nosso curso</vt:lpstr>
      <vt:lpstr>Organização do Curso</vt:lpstr>
      <vt:lpstr>Projetos passados</vt:lpstr>
      <vt:lpstr>O que esperar do nosso curso</vt:lpstr>
      <vt:lpstr>Instruções para a instalação da infraestrutura</vt:lpstr>
      <vt:lpstr>PowerPoint Presentation</vt:lpstr>
      <vt:lpstr>1. Processamento de Imagem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é visão computacional?</vt:lpstr>
      <vt:lpstr>Algumas aplicações </vt:lpstr>
      <vt:lpstr>Vamos tentar entender o que é uma imagem digital.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Selvatici</dc:creator>
  <cp:revision>1</cp:revision>
  <dcterms:created xsi:type="dcterms:W3CDTF">2015-01-30T10:46:50Z</dcterms:created>
  <dcterms:modified xsi:type="dcterms:W3CDTF">2022-02-07T23:24:02Z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0x010100A647E37EC11C8246B76D75C67DE7970E</vt:lpwstr>
  </property>
</Properties>
</file>